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1" r:id="rId5"/>
    <p:sldMasterId id="2147483693" r:id="rId6"/>
    <p:sldMasterId id="2147483705" r:id="rId7"/>
  </p:sldMasterIdLst>
  <p:notesMasterIdLst>
    <p:notesMasterId r:id="rId9"/>
  </p:notesMasterIdLst>
  <p:handoutMasterIdLst>
    <p:handoutMasterId r:id="rId34"/>
  </p:handoutMasterIdLst>
  <p:sldIdLst>
    <p:sldId id="699" r:id="rId8"/>
    <p:sldId id="1073" r:id="rId10"/>
    <p:sldId id="1100" r:id="rId11"/>
    <p:sldId id="1063" r:id="rId12"/>
    <p:sldId id="1056" r:id="rId13"/>
    <p:sldId id="1058" r:id="rId14"/>
    <p:sldId id="1067" r:id="rId15"/>
    <p:sldId id="1057" r:id="rId16"/>
    <p:sldId id="1059" r:id="rId17"/>
    <p:sldId id="1065" r:id="rId18"/>
    <p:sldId id="1181" r:id="rId19"/>
    <p:sldId id="1101" r:id="rId20"/>
    <p:sldId id="1102" r:id="rId21"/>
    <p:sldId id="1126" r:id="rId22"/>
    <p:sldId id="1164" r:id="rId23"/>
    <p:sldId id="812" r:id="rId24"/>
    <p:sldId id="1148" r:id="rId25"/>
    <p:sldId id="1182" r:id="rId26"/>
    <p:sldId id="1149" r:id="rId27"/>
    <p:sldId id="815" r:id="rId28"/>
    <p:sldId id="817" r:id="rId29"/>
    <p:sldId id="820" r:id="rId30"/>
    <p:sldId id="1070" r:id="rId31"/>
    <p:sldId id="1105" r:id="rId32"/>
    <p:sldId id="1030" r:id="rId33"/>
  </p:sldIdLst>
  <p:sldSz cx="9144000" cy="5143500"/>
  <p:notesSz cx="6858000" cy="9144000"/>
  <p:custDataLst>
    <p:tags r:id="rId39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754" userDrawn="1">
          <p15:clr>
            <a:srgbClr val="A4A3A4"/>
          </p15:clr>
        </p15:guide>
        <p15:guide id="2" pos="294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foru" initials="j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C51A2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396" y="-84"/>
      </p:cViewPr>
      <p:guideLst>
        <p:guide orient="horz" pos="1754"/>
        <p:guide pos="294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9" Type="http://schemas.openxmlformats.org/officeDocument/2006/relationships/tags" Target="tags/tag87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5842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789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25400" y="-6350"/>
            <a:ext cx="9169400" cy="515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200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Calibri" panose="020F0502020204030204" pitchFamily="34" charset="0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Calibri" panose="020F0502020204030204" pitchFamily="34" charset="0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 fontAlgn="auto"/>
            <a:r>
              <a:rPr sz="1350"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722835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 b="1">
                <a:latin typeface="Microsoft YaHei Bold" charset="-122"/>
                <a:ea typeface="Microsoft YaHei Bold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25400" y="-6350"/>
            <a:ext cx="9169400" cy="515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200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Calibri" panose="020F0502020204030204" pitchFamily="34" charset="0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Calibri" panose="020F0502020204030204" pitchFamily="34" charset="0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8" name="Shape 22"/>
          <p:cNvSpPr/>
          <p:nvPr userDrawn="1"/>
        </p:nvSpPr>
        <p:spPr>
          <a:xfrm>
            <a:off x="-1587" y="134938"/>
            <a:ext cx="188912" cy="269875"/>
          </a:xfrm>
          <a:prstGeom prst="rect">
            <a:avLst/>
          </a:prstGeom>
          <a:solidFill>
            <a:srgbClr val="C51A24"/>
          </a:solidFill>
          <a:ln w="12700">
            <a:noFill/>
          </a:ln>
        </p:spPr>
        <p:txBody>
          <a:bodyPr lIns="45718" rIns="45718" anchor="ctr" anchorCtr="0"/>
          <a:p>
            <a:pPr lvl="0" hangingPunct="0"/>
            <a:endParaRPr lang="en-US" altLang="zh-CN" sz="1800" b="0">
              <a:solidFill>
                <a:srgbClr val="DF2024"/>
              </a:solidFill>
              <a:latin typeface="Calibri" panose="020F0502020204030204" pitchFamily="34" charset="0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 fontAlgn="auto"/>
            <a:r>
              <a:rPr sz="1350"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722835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 b="1">
                <a:latin typeface="Microsoft YaHei Bold" charset="-122"/>
                <a:ea typeface="Microsoft YaHei Bold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25400" y="-6350"/>
            <a:ext cx="9169400" cy="515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200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Calibri" panose="020F0502020204030204" pitchFamily="34" charset="0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Calibri" panose="020F0502020204030204" pitchFamily="34" charset="0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0" name="Shape 22"/>
          <p:cNvSpPr/>
          <p:nvPr userDrawn="1"/>
        </p:nvSpPr>
        <p:spPr>
          <a:xfrm>
            <a:off x="-1587" y="134938"/>
            <a:ext cx="188912" cy="269875"/>
          </a:xfrm>
          <a:prstGeom prst="rect">
            <a:avLst/>
          </a:prstGeom>
          <a:solidFill>
            <a:srgbClr val="C51A24"/>
          </a:solidFill>
          <a:ln w="12700">
            <a:noFill/>
          </a:ln>
        </p:spPr>
        <p:txBody>
          <a:bodyPr lIns="45718" rIns="45718" anchor="ctr" anchorCtr="0"/>
          <a:p>
            <a:pPr lvl="0" hangingPunct="0"/>
            <a:endParaRPr lang="en-US" altLang="zh-CN" sz="1800" b="0">
              <a:solidFill>
                <a:srgbClr val="DF2024"/>
              </a:solidFill>
              <a:latin typeface="Calibri" panose="020F0502020204030204" pitchFamily="34" charset="0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7" Type="http://schemas.openxmlformats.org/officeDocument/2006/relationships/theme" Target="../theme/theme4.xml"/><Relationship Id="rId16" Type="http://schemas.openxmlformats.org/officeDocument/2006/relationships/tags" Target="../tags/tag76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theme" Target="../theme/theme6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59.xml"/><Relationship Id="rId6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4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 anchorCtr="0"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5613" y="455613"/>
            <a:ext cx="8228012" cy="530225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5613" y="1117600"/>
            <a:ext cx="8228013" cy="357028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075" name="标题 15"/>
          <p:cNvSpPr>
            <a:spLocks noGrp="1"/>
          </p:cNvSpPr>
          <p:nvPr>
            <p:ph type="ctrTitle"/>
          </p:nvPr>
        </p:nvSpPr>
        <p:spPr>
          <a:xfrm>
            <a:off x="187325" y="73025"/>
            <a:ext cx="7142163" cy="3937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Shape 22"/>
          <p:cNvSpPr/>
          <p:nvPr userDrawn="1"/>
        </p:nvSpPr>
        <p:spPr>
          <a:xfrm>
            <a:off x="-1587" y="134938"/>
            <a:ext cx="188912" cy="269875"/>
          </a:xfrm>
          <a:prstGeom prst="rect">
            <a:avLst/>
          </a:prstGeom>
          <a:solidFill>
            <a:srgbClr val="C51A24"/>
          </a:solidFill>
          <a:ln w="12700">
            <a:noFill/>
          </a:ln>
        </p:spPr>
        <p:txBody>
          <a:bodyPr lIns="45718" rIns="45718" anchor="ctr" anchorCtr="0"/>
          <a:p>
            <a:pPr lvl="0" hangingPunct="0"/>
            <a:endParaRPr lang="en-US" altLang="zh-CN" sz="1800" b="0">
              <a:solidFill>
                <a:srgbClr val="DF2024"/>
              </a:solidFill>
              <a:latin typeface="Calibri" panose="020F0502020204030204" pitchFamily="34" charset="0"/>
            </a:endParaRPr>
          </a:p>
        </p:txBody>
      </p:sp>
      <p:grpSp>
        <p:nvGrpSpPr>
          <p:cNvPr id="3077" name="组合 7"/>
          <p:cNvGrpSpPr/>
          <p:nvPr userDrawn="1"/>
        </p:nvGrpSpPr>
        <p:grpSpPr>
          <a:xfrm>
            <a:off x="8132763" y="131763"/>
            <a:ext cx="781050" cy="276225"/>
            <a:chOff x="17075" y="277"/>
            <a:chExt cx="1643" cy="578"/>
          </a:xfrm>
        </p:grpSpPr>
        <p:grpSp>
          <p:nvGrpSpPr>
            <p:cNvPr id="3078" name="组合 10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3079" name="Shape 22"/>
              <p:cNvSpPr/>
              <p:nvPr/>
            </p:nvSpPr>
            <p:spPr>
              <a:xfrm>
                <a:off x="17075" y="619"/>
                <a:ext cx="1643" cy="290"/>
              </a:xfrm>
              <a:prstGeom prst="rect">
                <a:avLst/>
              </a:prstGeom>
              <a:solidFill>
                <a:srgbClr val="F2F2F2"/>
              </a:solidFill>
              <a:ln w="12700">
                <a:noFill/>
              </a:ln>
            </p:spPr>
            <p:txBody>
              <a:bodyPr lIns="45718" rIns="45718" anchor="ctr" anchorCtr="0"/>
              <a:p>
                <a:pPr lvl="0" hangingPunct="0"/>
                <a:endParaRPr lang="en-US" altLang="zh-CN" sz="1800" b="0">
                  <a:solidFill>
                    <a:srgbClr val="DF2024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strike="noStrike" kern="0" baseline="0" noProof="1" dirty="0">
                    <a:solidFill>
                      <a:srgbClr val="D62F2F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strike="noStrike" kern="0" baseline="0" noProof="1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3081" name="图片 13" descr="红色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ransition spd="slow"/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00" b="1" kern="1200">
          <a:solidFill>
            <a:schemeClr val="tx1"/>
          </a:solidFill>
          <a:latin typeface="Microsoft YaHei Bold" charset="-122"/>
          <a:ea typeface="Microsoft YaHei Bold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5613" y="455613"/>
            <a:ext cx="8228012" cy="530225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5613" y="1117600"/>
            <a:ext cx="8228013" cy="357028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147" name="标题 15"/>
          <p:cNvSpPr>
            <a:spLocks noGrp="1"/>
          </p:cNvSpPr>
          <p:nvPr>
            <p:ph type="ctrTitle"/>
          </p:nvPr>
        </p:nvSpPr>
        <p:spPr>
          <a:xfrm>
            <a:off x="187325" y="73025"/>
            <a:ext cx="7142163" cy="3937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8" name="Shape 22"/>
          <p:cNvSpPr/>
          <p:nvPr userDrawn="1"/>
        </p:nvSpPr>
        <p:spPr>
          <a:xfrm>
            <a:off x="-1587" y="134938"/>
            <a:ext cx="188912" cy="269875"/>
          </a:xfrm>
          <a:prstGeom prst="rect">
            <a:avLst/>
          </a:prstGeom>
          <a:solidFill>
            <a:srgbClr val="C51A24"/>
          </a:solidFill>
          <a:ln w="12700">
            <a:noFill/>
          </a:ln>
        </p:spPr>
        <p:txBody>
          <a:bodyPr lIns="45718" rIns="45718" anchor="ctr" anchorCtr="0"/>
          <a:p>
            <a:pPr lvl="0" hangingPunct="0"/>
            <a:endParaRPr lang="en-US" altLang="zh-CN" sz="1800" b="0">
              <a:solidFill>
                <a:srgbClr val="DF2024"/>
              </a:solidFill>
              <a:latin typeface="Calibri" panose="020F0502020204030204" pitchFamily="34" charset="0"/>
            </a:endParaRPr>
          </a:p>
        </p:txBody>
      </p:sp>
      <p:grpSp>
        <p:nvGrpSpPr>
          <p:cNvPr id="6149" name="组合 7"/>
          <p:cNvGrpSpPr/>
          <p:nvPr userDrawn="1"/>
        </p:nvGrpSpPr>
        <p:grpSpPr>
          <a:xfrm>
            <a:off x="8132763" y="131763"/>
            <a:ext cx="781050" cy="276225"/>
            <a:chOff x="17075" y="277"/>
            <a:chExt cx="1643" cy="578"/>
          </a:xfrm>
        </p:grpSpPr>
        <p:grpSp>
          <p:nvGrpSpPr>
            <p:cNvPr id="6150" name="组合 10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6151" name="Shape 22"/>
              <p:cNvSpPr/>
              <p:nvPr/>
            </p:nvSpPr>
            <p:spPr>
              <a:xfrm>
                <a:off x="17075" y="619"/>
                <a:ext cx="1643" cy="290"/>
              </a:xfrm>
              <a:prstGeom prst="rect">
                <a:avLst/>
              </a:prstGeom>
              <a:solidFill>
                <a:srgbClr val="F2F2F2"/>
              </a:solidFill>
              <a:ln w="12700">
                <a:noFill/>
              </a:ln>
            </p:spPr>
            <p:txBody>
              <a:bodyPr lIns="45718" rIns="45718" anchor="ctr" anchorCtr="0"/>
              <a:p>
                <a:pPr lvl="0" hangingPunct="0"/>
                <a:endParaRPr lang="en-US" altLang="zh-CN" sz="1800" b="0">
                  <a:solidFill>
                    <a:srgbClr val="DF2024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strike="noStrike" kern="0" baseline="0" noProof="1" dirty="0">
                    <a:solidFill>
                      <a:srgbClr val="D62F2F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strike="noStrike" kern="0" baseline="0" noProof="1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6153" name="图片 13" descr="红色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</p:sldLayoutIdLst>
  <p:transition spd="slow"/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00" b="1" kern="1200">
          <a:solidFill>
            <a:schemeClr val="tx1"/>
          </a:solidFill>
          <a:latin typeface="Microsoft YaHei Bold" charset="-122"/>
          <a:ea typeface="Microsoft YaHei Bold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86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tags" Target="../tags/tag8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Shape 22"/>
          <p:cNvSpPr/>
          <p:nvPr/>
        </p:nvSpPr>
        <p:spPr>
          <a:xfrm>
            <a:off x="0" y="989013"/>
            <a:ext cx="9144000" cy="2946400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lIns="45718" rIns="45718" anchor="ctr" anchorCtr="0"/>
          <a:p>
            <a:pPr hangingPunct="0"/>
            <a:endParaRPr lang="en-US" altLang="zh-CN" sz="1800" b="0">
              <a:solidFill>
                <a:srgbClr val="DF2024"/>
              </a:solidFill>
              <a:latin typeface="Calibri" panose="020F0502020204030204" pitchFamily="34" charset="0"/>
            </a:endParaRPr>
          </a:p>
        </p:txBody>
      </p:sp>
      <p:sp>
        <p:nvSpPr>
          <p:cNvPr id="36866" name="Shape 22"/>
          <p:cNvSpPr/>
          <p:nvPr/>
        </p:nvSpPr>
        <p:spPr>
          <a:xfrm>
            <a:off x="733425" y="801688"/>
            <a:ext cx="7677150" cy="3319462"/>
          </a:xfrm>
          <a:prstGeom prst="rect">
            <a:avLst/>
          </a:prstGeom>
          <a:solidFill>
            <a:srgbClr val="C51A24"/>
          </a:solidFill>
          <a:ln w="12700">
            <a:noFill/>
          </a:ln>
        </p:spPr>
        <p:txBody>
          <a:bodyPr lIns="45718" rIns="45718" anchor="ctr" anchorCtr="0"/>
          <a:p>
            <a:pPr algn="ctr" hangingPunct="0"/>
            <a:endParaRPr lang="en-US" altLang="zh-CN" sz="1800" b="0">
              <a:solidFill>
                <a:srgbClr val="DF2024"/>
              </a:solidFill>
              <a:latin typeface="Calibri" panose="020F0502020204030204" pitchFamily="34" charset="0"/>
            </a:endParaRPr>
          </a:p>
        </p:txBody>
      </p:sp>
      <p:pic>
        <p:nvPicPr>
          <p:cNvPr id="36867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>
          <a:xfrm>
            <a:off x="-53975" y="22225"/>
            <a:ext cx="9197975" cy="517525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4" name="Shape 26"/>
          <p:cNvSpPr/>
          <p:nvPr/>
        </p:nvSpPr>
        <p:spPr>
          <a:xfrm>
            <a:off x="3021013" y="3127375"/>
            <a:ext cx="3149600" cy="29845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ctr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350" strike="noStrike" kern="0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指导老师</a:t>
            </a:r>
            <a:endParaRPr lang="zh-CN" sz="1350" strike="noStrike" kern="0" noProof="1" dirty="0">
              <a:sym typeface="微软雅黑" panose="020B0503020204020204" pitchFamily="34" charset="-122"/>
            </a:endParaRPr>
          </a:p>
        </p:txBody>
      </p:sp>
      <p:sp>
        <p:nvSpPr>
          <p:cNvPr id="16" name="Shape 26"/>
          <p:cNvSpPr/>
          <p:nvPr/>
        </p:nvSpPr>
        <p:spPr>
          <a:xfrm>
            <a:off x="1127125" y="1404938"/>
            <a:ext cx="6889750" cy="133794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lstStyle/>
          <a:p>
            <a:pPr lvl="0" algn="ctr" fontAlgn="base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300" b="1" strike="noStrike" kern="0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校友邦实习实践平台</a:t>
            </a:r>
            <a:endParaRPr lang="zh-CN" sz="3600" b="1" strike="noStrike" kern="0" noProof="1" dirty="0">
              <a:sym typeface="微软雅黑" panose="020B0503020204020204" pitchFamily="34" charset="-122"/>
            </a:endParaRPr>
          </a:p>
          <a:p>
            <a:pPr lvl="0" algn="ctr" fontAlgn="base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100" strike="noStrike" kern="0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操作指南</a:t>
            </a:r>
            <a:endParaRPr lang="zh-CN" sz="2100" strike="noStrike" kern="0" noProof="1" dirty="0"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781425" y="2924175"/>
            <a:ext cx="15811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871" name="组合 1"/>
          <p:cNvGrpSpPr/>
          <p:nvPr/>
        </p:nvGrpSpPr>
        <p:grpSpPr>
          <a:xfrm>
            <a:off x="4011613" y="4356100"/>
            <a:ext cx="1122362" cy="360363"/>
            <a:chOff x="8365" y="9148"/>
            <a:chExt cx="2357" cy="755"/>
          </a:xfrm>
        </p:grpSpPr>
        <p:sp>
          <p:nvSpPr>
            <p:cNvPr id="36872" name="Shape 22"/>
            <p:cNvSpPr/>
            <p:nvPr/>
          </p:nvSpPr>
          <p:spPr>
            <a:xfrm>
              <a:off x="8365" y="9454"/>
              <a:ext cx="2357" cy="416"/>
            </a:xfrm>
            <a:prstGeom prst="rect">
              <a:avLst/>
            </a:prstGeom>
            <a:solidFill>
              <a:srgbClr val="F2F2F2"/>
            </a:solidFill>
            <a:ln w="12700">
              <a:noFill/>
            </a:ln>
          </p:spPr>
          <p:txBody>
            <a:bodyPr lIns="45718" rIns="45718" anchor="ctr" anchorCtr="0"/>
            <a:p>
              <a:pPr hangingPunct="0"/>
              <a:endParaRPr lang="en-US" altLang="zh-CN" sz="1800" b="0">
                <a:solidFill>
                  <a:srgbClr val="DF2024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6873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lIns="45718" rIns="45718" anchor="t" anchorCtr="0">
              <a:spAutoFit/>
            </a:bodyPr>
            <a:p>
              <a:pPr algn="ctr" hangingPunct="0"/>
              <a:r>
                <a:rPr lang="en-US" altLang="zh-CN" sz="600" dirty="0">
                  <a:solidFill>
                    <a:srgbClr val="C00000"/>
                  </a:solidFill>
                  <a:latin typeface="Calibri" panose="020F0502020204030204" pitchFamily="34" charset="0"/>
                  <a:sym typeface="微软雅黑" panose="020B0503020204020204" pitchFamily="34" charset="-122"/>
                </a:rPr>
                <a:t>www.xybsyw.com</a:t>
              </a:r>
              <a:endParaRPr lang="en-US" altLang="zh-CN" sz="600" dirty="0">
                <a:solidFill>
                  <a:srgbClr val="C00000"/>
                </a:solidFill>
                <a:latin typeface="Calibri" panose="020F0502020204030204" pitchFamily="34" charset="0"/>
                <a:sym typeface="微软雅黑" panose="020B0503020204020204" pitchFamily="34" charset="-122"/>
              </a:endParaRPr>
            </a:p>
          </p:txBody>
        </p:sp>
        <p:pic>
          <p:nvPicPr>
            <p:cNvPr id="36874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3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</a:rPr>
              <a:t>8.</a:t>
            </a:r>
            <a:r>
              <a:rPr lang="zh-CN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电子签名</a:t>
            </a:r>
            <a:endParaRPr lang="zh-CN" altLang="zh-CN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1"/>
        </p:blipFill>
        <p:spPr>
          <a:xfrm>
            <a:off x="899160" y="1563370"/>
            <a:ext cx="5940425" cy="31635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23215" y="4589780"/>
            <a:ext cx="5428615" cy="635000"/>
          </a:xfrm>
          <a:prstGeom prst="rect">
            <a:avLst/>
          </a:prstGeom>
        </p:spPr>
        <p:txBody>
          <a:bodyPr/>
          <a:p/>
        </p:txBody>
      </p:sp>
      <p:sp>
        <p:nvSpPr>
          <p:cNvPr id="2" name="文本框 1"/>
          <p:cNvSpPr txBox="1"/>
          <p:nvPr/>
        </p:nvSpPr>
        <p:spPr>
          <a:xfrm>
            <a:off x="611505" y="555625"/>
            <a:ext cx="4996180" cy="8102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备注：为个性化需求，在学校有需要的情况下使用</a:t>
            </a:r>
            <a:endParaRPr lang="zh-CN" altLang="en-US" sz="1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从右下角，我的，点击设置；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选择电子签名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；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设置电子签名，可重写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9. </a:t>
            </a:r>
            <a:r>
              <a:rPr lang="zh-CN" altLang="en-US">
                <a:sym typeface="+mn-ea"/>
              </a:rPr>
              <a:t>消息</a:t>
            </a:r>
            <a:endParaRPr lang="zh-CN" altLang="en-US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995" y="4629150"/>
            <a:ext cx="5080000" cy="1038225"/>
          </a:xfrm>
          <a:prstGeom prst="rect">
            <a:avLst/>
          </a:prstGeom>
        </p:spPr>
        <p:txBody>
          <a:bodyPr/>
          <a:p/>
        </p:txBody>
      </p:sp>
      <p:sp>
        <p:nvSpPr>
          <p:cNvPr id="5" name="文本框 4"/>
          <p:cNvSpPr txBox="1"/>
          <p:nvPr/>
        </p:nvSpPr>
        <p:spPr>
          <a:xfrm>
            <a:off x="683260" y="51435"/>
            <a:ext cx="7002780" cy="121158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从小程序，右下角，点击消息；</a:t>
            </a: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可选择查看实习消息、系统消息、学校公告、互动消息等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；</a:t>
            </a:r>
            <a:endParaRPr kumimoji="0" lang="en-US" altLang="zh-CN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“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我的学生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”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，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可与学生发送信息；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点击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学校公告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，可发布公告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-2310765"/>
            <a:ext cx="4939665" cy="533400"/>
          </a:xfrm>
          <a:prstGeom prst="rect">
            <a:avLst/>
          </a:prstGeom>
        </p:spPr>
        <p:txBody>
          <a:bodyPr/>
          <a:p/>
        </p:txBody>
      </p:sp>
      <p:pic>
        <p:nvPicPr>
          <p:cNvPr id="4" name="图片 3"/>
          <p:cNvPicPr/>
          <p:nvPr/>
        </p:nvPicPr>
        <p:blipFill>
          <a:blip r:embed="rId1"/>
        </p:blipFill>
        <p:spPr>
          <a:xfrm>
            <a:off x="971550" y="1491615"/>
            <a:ext cx="4691380" cy="34264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55650" y="2715260"/>
            <a:ext cx="4939665" cy="533400"/>
          </a:xfrm>
          <a:prstGeom prst="rect">
            <a:avLst/>
          </a:prstGeom>
        </p:spPr>
        <p:txBody>
          <a:bodyPr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10. </a:t>
            </a:r>
            <a:r>
              <a:rPr lang="zh-CN" altLang="en-US">
                <a:sym typeface="+mn-ea"/>
              </a:rPr>
              <a:t>推荐平台实习资源</a:t>
            </a:r>
            <a:endParaRPr lang="zh-CN" altLang="en-US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995" y="4629150"/>
            <a:ext cx="5080000" cy="1038225"/>
          </a:xfrm>
          <a:prstGeom prst="rect">
            <a:avLst/>
          </a:prstGeom>
        </p:spPr>
        <p:txBody>
          <a:bodyPr/>
          <a:p/>
        </p:txBody>
      </p:sp>
      <p:sp>
        <p:nvSpPr>
          <p:cNvPr id="5" name="文本框 4"/>
          <p:cNvSpPr txBox="1"/>
          <p:nvPr/>
        </p:nvSpPr>
        <p:spPr>
          <a:xfrm>
            <a:off x="683895" y="123190"/>
            <a:ext cx="7002780" cy="121158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从小程序，下方，点击实习资源；</a:t>
            </a: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通过实习资源推荐，查看企业需求明细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；</a:t>
            </a:r>
            <a:endParaRPr kumimoji="0" lang="en-US" altLang="zh-CN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选择与专业相关的企业岗位，推荐给学生；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ea"/>
              <a:defRPr/>
            </a:pP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-2310765"/>
            <a:ext cx="4939665" cy="533400"/>
          </a:xfrm>
          <a:prstGeom prst="rect">
            <a:avLst/>
          </a:prstGeom>
        </p:spPr>
        <p:txBody>
          <a:bodyPr/>
          <a:p/>
        </p:txBody>
      </p:sp>
      <p:sp>
        <p:nvSpPr>
          <p:cNvPr id="6" name="文本框 5"/>
          <p:cNvSpPr txBox="1"/>
          <p:nvPr/>
        </p:nvSpPr>
        <p:spPr>
          <a:xfrm>
            <a:off x="755650" y="2715260"/>
            <a:ext cx="4939665" cy="533400"/>
          </a:xfrm>
          <a:prstGeom prst="rect">
            <a:avLst/>
          </a:prstGeom>
        </p:spPr>
        <p:txBody>
          <a:bodyPr/>
          <a:p/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185" y="1334770"/>
            <a:ext cx="2495550" cy="3719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11. </a:t>
            </a:r>
            <a:r>
              <a:rPr lang="zh-CN" altLang="en-US">
                <a:sym typeface="+mn-ea"/>
              </a:rPr>
              <a:t>我的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客服与反馈</a:t>
            </a:r>
            <a:endParaRPr lang="zh-CN" altLang="en-US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3850" y="5506085"/>
            <a:ext cx="5080000" cy="530225"/>
          </a:xfrm>
          <a:prstGeom prst="rect">
            <a:avLst/>
          </a:prstGeom>
        </p:spPr>
        <p:txBody>
          <a:bodyPr/>
          <a:p/>
        </p:txBody>
      </p:sp>
      <p:sp>
        <p:nvSpPr>
          <p:cNvPr id="5" name="文本框 4"/>
          <p:cNvSpPr txBox="1"/>
          <p:nvPr/>
        </p:nvSpPr>
        <p:spPr>
          <a:xfrm>
            <a:off x="683260" y="51435"/>
            <a:ext cx="6816725" cy="13690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从小程序，右下角，点击我的；</a:t>
            </a: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选择客服与反馈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；</a:t>
            </a:r>
            <a:endParaRPr kumimoji="0" lang="en-US" altLang="zh-CN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可查看常见问题；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也可按问题分类查找自助解决问题；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-843280"/>
            <a:ext cx="5382260" cy="458470"/>
          </a:xfrm>
          <a:prstGeom prst="rect">
            <a:avLst/>
          </a:prstGeom>
        </p:spPr>
        <p:txBody>
          <a:bodyPr/>
          <a:p/>
        </p:txBody>
      </p:sp>
      <p:sp>
        <p:nvSpPr>
          <p:cNvPr id="6" name="文本框 5"/>
          <p:cNvSpPr txBox="1"/>
          <p:nvPr/>
        </p:nvSpPr>
        <p:spPr>
          <a:xfrm>
            <a:off x="539750" y="4592320"/>
            <a:ext cx="5382260" cy="458470"/>
          </a:xfrm>
          <a:prstGeom prst="rect">
            <a:avLst/>
          </a:prstGeom>
        </p:spPr>
        <p:txBody>
          <a:bodyPr/>
          <a:p/>
        </p:txBody>
      </p:sp>
      <p:sp>
        <p:nvSpPr>
          <p:cNvPr id="7" name="文本框 6"/>
          <p:cNvSpPr txBox="1"/>
          <p:nvPr/>
        </p:nvSpPr>
        <p:spPr>
          <a:xfrm>
            <a:off x="1043940" y="-973455"/>
            <a:ext cx="5071745" cy="419100"/>
          </a:xfrm>
          <a:prstGeom prst="rect">
            <a:avLst/>
          </a:prstGeom>
        </p:spPr>
        <p:txBody>
          <a:bodyPr/>
          <a:p/>
        </p:txBody>
      </p:sp>
      <p:pic>
        <p:nvPicPr>
          <p:cNvPr id="9" name="图片 8"/>
          <p:cNvPicPr/>
          <p:nvPr/>
        </p:nvPicPr>
        <p:blipFill>
          <a:blip r:embed="rId1"/>
        </p:blipFill>
        <p:spPr>
          <a:xfrm>
            <a:off x="972185" y="1491615"/>
            <a:ext cx="4878070" cy="33909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43940" y="4509770"/>
            <a:ext cx="5071745" cy="419100"/>
          </a:xfrm>
          <a:prstGeom prst="rect">
            <a:avLst/>
          </a:prstGeom>
        </p:spPr>
        <p:txBody>
          <a:bodyPr/>
          <a:p/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460" y="195580"/>
            <a:ext cx="5461000" cy="768350"/>
          </a:xfrm>
        </p:spPr>
        <p:txBody>
          <a:bodyPr/>
          <a:p>
            <a:br>
              <a:rPr lang="zh-CN" kern="0" dirty="0">
                <a:sym typeface="+mn-ea"/>
              </a:rPr>
            </a:br>
            <a:br>
              <a:rPr lang="zh-CN" kern="0" dirty="0">
                <a:sym typeface="+mn-ea"/>
              </a:rPr>
            </a:br>
            <a:br>
              <a:rPr lang="zh-CN" kern="0" dirty="0">
                <a:sym typeface="+mn-ea"/>
              </a:rPr>
            </a:br>
            <a:br>
              <a:rPr lang="zh-CN" kern="0" dirty="0">
                <a:sym typeface="+mn-ea"/>
              </a:rPr>
            </a:br>
            <a:br>
              <a:rPr lang="zh-CN" kern="0" dirty="0">
                <a:sym typeface="+mn-ea"/>
              </a:rPr>
            </a:br>
            <a: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三、平台操作指南</a:t>
            </a: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电脑网页</a:t>
            </a:r>
            <a: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端</a:t>
            </a:r>
            <a:b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br>
              <a:rPr lang="zh-CN" kern="0" dirty="0">
                <a:sym typeface="+mn-ea"/>
              </a:rPr>
            </a:br>
            <a:r>
              <a:rPr lang="en-US" altLang="zh-CN" kern="0" dirty="0">
                <a:latin typeface="+mj-ea"/>
                <a:ea typeface="+mj-ea"/>
                <a:cs typeface="+mj-ea"/>
                <a:sym typeface="+mn-ea"/>
              </a:rPr>
              <a:t>1.</a:t>
            </a:r>
            <a:r>
              <a:rPr lang="zh-CN" altLang="en-US" noProof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  <a:sym typeface="Calibri" panose="020F0502020204030204" pitchFamily="34" charset="0"/>
              </a:rPr>
              <a:t>电脑网页端</a:t>
            </a:r>
            <a:r>
              <a:rPr lang="en-US" altLang="zh-CN" noProof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  <a:sym typeface="Calibri" panose="020F0502020204030204" pitchFamily="34" charset="0"/>
              </a:rPr>
              <a:t>-</a:t>
            </a:r>
            <a:r>
              <a:rPr lang="zh-CN" altLang="en-US" noProof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  <a:sym typeface="Calibri" panose="020F0502020204030204" pitchFamily="34" charset="0"/>
              </a:rPr>
              <a:t>登录</a:t>
            </a:r>
            <a:br>
              <a:rPr lang="zh-CN" kern="0" dirty="0">
                <a:sym typeface="+mn-ea"/>
              </a:rPr>
            </a:br>
            <a:endParaRPr lang="zh-CN" altLang="en-US" sz="1200" noProof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j-ea"/>
              <a:sym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605" y="627380"/>
            <a:ext cx="6816725" cy="12528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建议选择最新谷歌浏览器中打开：www.xybsyw.com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或百度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“</a:t>
            </a: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校友邦官网</a:t>
            </a:r>
            <a:r>
              <a:rPr kumimoji="0" lang="en-US" altLang="zh-CN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”</a:t>
            </a:r>
            <a:endParaRPr kumimoji="0" lang="en-US" altLang="zh-CN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官网首页右上角点击“教师登录”</a:t>
            </a:r>
            <a:endParaRPr kumimoji="0" lang="en-US" altLang="zh-CN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选择您要登录的学校(可通过选择省份或者关键字搜索学校）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输入账号和密码直接登录/或选择扫码登录使用小程序教师端扫码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首次登入时需绑定手机，并重设密码。如绑定手机后，忘记密码时可自行重置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2095" y="5221923"/>
            <a:ext cx="5080000" cy="635000"/>
          </a:xfrm>
          <a:prstGeom prst="rect">
            <a:avLst/>
          </a:prstGeom>
        </p:spPr>
        <p:txBody>
          <a:bodyPr/>
          <a:p/>
        </p:txBody>
      </p:sp>
      <p:pic>
        <p:nvPicPr>
          <p:cNvPr id="7" name="图片 6"/>
          <p:cNvPicPr/>
          <p:nvPr/>
        </p:nvPicPr>
        <p:blipFill>
          <a:blip r:embed="rId1"/>
        </p:blipFill>
        <p:spPr>
          <a:xfrm>
            <a:off x="683895" y="2091055"/>
            <a:ext cx="6595110" cy="26314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17220" y="4862830"/>
            <a:ext cx="4380865" cy="494665"/>
          </a:xfrm>
          <a:prstGeom prst="rect">
            <a:avLst/>
          </a:prstGeom>
        </p:spPr>
        <p:txBody>
          <a:bodyPr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标题 1"/>
          <p:cNvSpPr>
            <a:spLocks noGrp="1"/>
          </p:cNvSpPr>
          <p:nvPr>
            <p:ph type="ctrTitle"/>
          </p:nvPr>
        </p:nvSpPr>
        <p:spPr>
          <a:xfrm>
            <a:off x="323850" y="132715"/>
            <a:ext cx="5461000" cy="4064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b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</a:b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2.</a:t>
            </a:r>
            <a:r>
              <a:rPr 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工作台</a:t>
            </a:r>
            <a:endParaRPr lang="zh-CN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412115"/>
            <a:ext cx="6816725" cy="12528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sz="14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750" y="483870"/>
            <a:ext cx="6816725" cy="96329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登录后默认展示工作台，可查看待办事项；也可直接点击待办事项中数字进入审核；</a:t>
            </a:r>
            <a:endParaRPr kumimoji="0" lang="en-US" altLang="zh-CN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可查看我指导的项目、我指导的学生；</a:t>
            </a:r>
            <a:endParaRPr kumimoji="0" lang="en-US" altLang="zh-CN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关注我指导学生状态，重点跟进未参与和未激活学生完成实习；</a:t>
            </a:r>
            <a:r>
              <a:rPr kumimoji="0" lang="en-US" altLang="zh-CN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3260" y="5788660"/>
            <a:ext cx="4845050" cy="495935"/>
          </a:xfrm>
          <a:prstGeom prst="rect">
            <a:avLst/>
          </a:prstGeom>
        </p:spPr>
        <p:txBody>
          <a:bodyPr/>
          <a:p/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1491615"/>
            <a:ext cx="8190230" cy="337693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 3.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报名审核</a:t>
            </a:r>
            <a:r>
              <a:rPr lang="zh-CN" altLang="en-US">
                <a:sym typeface="宋体" panose="02010600030101010101" pitchFamily="2" charset="-122"/>
              </a:rPr>
              <a:t>（含岗位修改）</a:t>
            </a:r>
            <a:endParaRPr lang="zh-CN" altLang="en-US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483870"/>
            <a:ext cx="6701790" cy="115824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从过程管理，报名审核；</a:t>
            </a: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默认展示待审核，查看学生提交的报名；也可查看已通过、已退回或全部状态的学生明细；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点击去审核，可查看报名详情（若需要学生提交安全责任书，也在此审核）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，选择通过或拒绝，拒绝后学生可重新提交；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5785" y="466725"/>
            <a:ext cx="4090670" cy="530225"/>
          </a:xfrm>
          <a:prstGeom prst="rect">
            <a:avLst/>
          </a:prstGeom>
        </p:spPr>
        <p:txBody>
          <a:bodyPr/>
          <a:p>
            <a:endParaRPr lang="en-US"/>
          </a:p>
        </p:txBody>
      </p:sp>
      <p:sp>
        <p:nvSpPr>
          <p:cNvPr id="6" name="文本框 5"/>
          <p:cNvSpPr txBox="1"/>
          <p:nvPr/>
        </p:nvSpPr>
        <p:spPr>
          <a:xfrm>
            <a:off x="925195" y="5362575"/>
            <a:ext cx="4090670" cy="530225"/>
          </a:xfrm>
          <a:prstGeom prst="rect">
            <a:avLst/>
          </a:prstGeom>
        </p:spPr>
        <p:txBody>
          <a:bodyPr/>
          <a:p/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1659255"/>
            <a:ext cx="8214360" cy="330771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4.</a:t>
            </a:r>
            <a:r>
              <a:rPr lang="zh-CN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签到</a:t>
            </a:r>
            <a:endParaRPr lang="zh-CN" altLang="zh-CN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774065"/>
            <a:ext cx="4572000" cy="5372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从过程管理；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查看签到统计；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可查看签到明细、签到汇总统计；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7575" y="5471160"/>
            <a:ext cx="4989830" cy="571500"/>
          </a:xfrm>
          <a:prstGeom prst="rect">
            <a:avLst/>
          </a:prstGeom>
        </p:spPr>
        <p:txBody>
          <a:bodyPr/>
          <a:p/>
        </p:txBody>
      </p:sp>
      <p:sp>
        <p:nvSpPr>
          <p:cNvPr id="2" name="矩形 1"/>
          <p:cNvSpPr/>
          <p:nvPr/>
        </p:nvSpPr>
        <p:spPr>
          <a:xfrm>
            <a:off x="611505" y="411480"/>
            <a:ext cx="2160270" cy="362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483870"/>
            <a:ext cx="2574290" cy="363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latin typeface="+mn-ea"/>
                <a:cs typeface="+mn-ea"/>
              </a:rPr>
              <a:t>4.1</a:t>
            </a:r>
            <a:r>
              <a:rPr lang="zh-CN" altLang="en-US" sz="1400">
                <a:latin typeface="+mn-ea"/>
                <a:cs typeface="+mn-ea"/>
              </a:rPr>
              <a:t>签到数据查看</a:t>
            </a:r>
            <a:endParaRPr lang="zh-CN" altLang="en-US" sz="1400">
              <a:latin typeface="+mn-ea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1635760"/>
            <a:ext cx="8262620" cy="311912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4.</a:t>
            </a:r>
            <a:r>
              <a:rPr lang="zh-CN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签到</a:t>
            </a:r>
            <a:endParaRPr lang="zh-CN" altLang="zh-CN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774065"/>
            <a:ext cx="7087870" cy="6223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从实践教学，签到统计，签到明细统计，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点击补签申请；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可审核学生提交的补签申请，可查看已审批和抄送我的补签申请；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7575" y="5471160"/>
            <a:ext cx="4989830" cy="571500"/>
          </a:xfrm>
          <a:prstGeom prst="rect">
            <a:avLst/>
          </a:prstGeom>
        </p:spPr>
        <p:txBody>
          <a:bodyPr/>
          <a:p/>
        </p:txBody>
      </p:sp>
      <p:sp>
        <p:nvSpPr>
          <p:cNvPr id="2" name="矩形 1"/>
          <p:cNvSpPr/>
          <p:nvPr/>
        </p:nvSpPr>
        <p:spPr>
          <a:xfrm>
            <a:off x="611505" y="411480"/>
            <a:ext cx="2160270" cy="362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7360" y="457835"/>
            <a:ext cx="2574290" cy="363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latin typeface="+mn-ea"/>
                <a:cs typeface="+mn-ea"/>
              </a:rPr>
              <a:t>4.2</a:t>
            </a:r>
            <a:r>
              <a:rPr lang="zh-CN" altLang="zh-CN" sz="1400">
                <a:latin typeface="+mn-ea"/>
                <a:cs typeface="+mn-ea"/>
              </a:rPr>
              <a:t>补签申请审核</a:t>
            </a:r>
            <a:endParaRPr lang="zh-CN" altLang="zh-CN" sz="1400">
              <a:latin typeface="+mn-ea"/>
              <a:cs typeface="+mn-ea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2290" y="1618615"/>
            <a:ext cx="8049895" cy="311277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标题 1"/>
          <p:cNvSpPr>
            <a:spLocks noGrp="1"/>
          </p:cNvSpPr>
          <p:nvPr>
            <p:ph type="ctrTitle"/>
          </p:nvPr>
        </p:nvSpPr>
        <p:spPr>
          <a:xfrm>
            <a:off x="259080" y="73025"/>
            <a:ext cx="6720205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5.</a:t>
            </a:r>
            <a:r>
              <a:rPr lang="zh-CN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三方协议</a:t>
            </a:r>
            <a:r>
              <a:rPr lang="zh-CN" altLang="en-US">
                <a:sym typeface="宋体" panose="02010600030101010101" pitchFamily="2" charset="-122"/>
              </a:rPr>
              <a:t>（如涉及家长知情同意书、安全责任书等审核步骤相同）</a:t>
            </a:r>
            <a:endParaRPr lang="zh-CN" altLang="zh-CN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267970"/>
            <a:ext cx="8164195" cy="96329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从过程管理；</a:t>
            </a: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点击三方协议；</a:t>
            </a: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默认展示待审核，查看学生提交的三方协议；也可查看已通过、已退回、无需审核或全部状态的学生明细；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去审核，可查看三方协议详情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，选择通过或拒绝，拒绝后学生可重新提交；也可以批量审核通过或批量退回修改；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可选择对应的学生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,</a:t>
            </a:r>
            <a:r>
              <a:rPr lang="zh-CN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也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可全选批量审核通过，或批量退回修改，批量下载三方协议；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lang="zh-CN" altLang="en-US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4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5350" y="5460365"/>
            <a:ext cx="5012055" cy="532765"/>
          </a:xfrm>
          <a:prstGeom prst="rect">
            <a:avLst/>
          </a:prstGeom>
        </p:spPr>
        <p:txBody>
          <a:bodyPr/>
          <a:p/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802130"/>
            <a:ext cx="8223885" cy="326390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1" descr="矩形 23552"/>
          <p:cNvSpPr>
            <a:spLocks noChangeArrowheads="1"/>
          </p:cNvSpPr>
          <p:nvPr/>
        </p:nvSpPr>
        <p:spPr bwMode="auto">
          <a:xfrm>
            <a:off x="308610" y="133826"/>
            <a:ext cx="2681288" cy="32194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rIns="45718" rtlCol="0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b="1" kern="0" dirty="0">
                <a:solidFill>
                  <a:schemeClr val="tx1"/>
                </a:solidFill>
                <a:sym typeface="+mn-ea"/>
              </a:rPr>
              <a:t>一、整体流程概述</a:t>
            </a:r>
            <a:endParaRPr lang="en-US" altLang="zh-CN" sz="1500" b="1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25" name="TextBox 39"/>
          <p:cNvSpPr/>
          <p:nvPr/>
        </p:nvSpPr>
        <p:spPr>
          <a:xfrm>
            <a:off x="2776220" y="706755"/>
            <a:ext cx="3484880" cy="113601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no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 altLang="en-US" sz="1200" kern="0" dirty="0">
              <a:solidFill>
                <a:schemeClr val="tx1"/>
              </a:solidFill>
              <a:sym typeface="+mn-ea"/>
            </a:endParaRPr>
          </a:p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 altLang="en-US" sz="1200" kern="0" dirty="0">
              <a:solidFill>
                <a:schemeClr val="tx1"/>
              </a:solidFill>
              <a:sym typeface="+mn-ea"/>
            </a:endParaRPr>
          </a:p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 altLang="en-US" sz="1200" kern="0" dirty="0">
              <a:solidFill>
                <a:schemeClr val="tx1"/>
              </a:solidFill>
              <a:sym typeface="+mn-ea"/>
            </a:endParaRPr>
          </a:p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200">
                <a:sym typeface="+mn-ea"/>
              </a:rPr>
              <a:t>实习</a:t>
            </a:r>
            <a:endParaRPr lang="zh-CN" altLang="en-US" sz="12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Shape 22"/>
          <p:cNvSpPr>
            <a:spLocks noChangeArrowheads="1"/>
          </p:cNvSpPr>
          <p:nvPr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118235" y="1602105"/>
            <a:ext cx="1670685" cy="8604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tx1"/>
                </a:solidFill>
                <a:latin typeface="+mn-ea"/>
                <a:sym typeface="+mn-ea"/>
              </a:rPr>
              <a:t>1.</a:t>
            </a:r>
            <a:r>
              <a:rPr lang="zh-CN" altLang="zh-CN" sz="1200">
                <a:solidFill>
                  <a:schemeClr val="tx1"/>
                </a:solidFill>
                <a:latin typeface="+mn-ea"/>
                <a:sym typeface="+mn-ea"/>
              </a:rPr>
              <a:t>查看我的实习生；</a:t>
            </a:r>
            <a:endParaRPr lang="en-US" altLang="zh-CN" sz="1200">
              <a:solidFill>
                <a:schemeClr val="tx1"/>
              </a:solidFill>
              <a:latin typeface="+mn-ea"/>
              <a:sym typeface="+mn-ea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tx1"/>
                </a:solidFill>
                <a:latin typeface="+mn-ea"/>
                <a:sym typeface="+mn-ea"/>
              </a:rPr>
              <a:t>2.审核</a:t>
            </a:r>
            <a:r>
              <a:rPr lang="en-US" altLang="zh-CN" sz="1200">
                <a:solidFill>
                  <a:schemeClr val="tx1"/>
                </a:solidFill>
                <a:latin typeface="+mn-ea"/>
                <a:sym typeface="+mn-ea"/>
              </a:rPr>
              <a:t>报名；</a:t>
            </a: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流程图: 过程 3"/>
          <p:cNvSpPr/>
          <p:nvPr>
            <p:custDataLst>
              <p:tags r:id="rId2"/>
            </p:custDataLst>
          </p:nvPr>
        </p:nvSpPr>
        <p:spPr>
          <a:xfrm>
            <a:off x="3433445" y="1612900"/>
            <a:ext cx="1556385" cy="850265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buClrTx/>
              <a:buSzTx/>
              <a:buNone/>
            </a:pPr>
            <a:r>
              <a:rPr lang="en-US" altLang="zh-CN" sz="1200">
                <a:solidFill>
                  <a:schemeClr val="tx1"/>
                </a:solidFill>
                <a:latin typeface="+mn-ea"/>
                <a:sym typeface="+mn-ea"/>
              </a:rPr>
              <a:t>1.</a:t>
            </a:r>
            <a:r>
              <a:rPr lang="zh-CN" altLang="en-US" sz="1200">
                <a:solidFill>
                  <a:schemeClr val="tx1"/>
                </a:solidFill>
                <a:latin typeface="+mn-ea"/>
                <a:sym typeface="+mn-ea"/>
              </a:rPr>
              <a:t>查看签到；</a:t>
            </a:r>
            <a:endParaRPr lang="zh-CN" altLang="en-US" sz="1200">
              <a:solidFill>
                <a:schemeClr val="tx1"/>
              </a:solidFill>
              <a:latin typeface="+mn-ea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en-US" altLang="zh-CN" sz="1200">
                <a:solidFill>
                  <a:schemeClr val="tx1"/>
                </a:solidFill>
                <a:latin typeface="+mn-ea"/>
                <a:sym typeface="+mn-ea"/>
              </a:rPr>
              <a:t>2.批阅过程材料</a:t>
            </a:r>
            <a:r>
              <a:rPr lang="zh-CN" altLang="en-US" sz="1200">
                <a:solidFill>
                  <a:schemeClr val="tx1"/>
                </a:solidFill>
                <a:latin typeface="+mn-ea"/>
                <a:sym typeface="+mn-ea"/>
              </a:rPr>
              <a:t>；</a:t>
            </a:r>
            <a:endParaRPr lang="zh-CN" altLang="en-US" sz="1200">
              <a:solidFill>
                <a:schemeClr val="tx1"/>
              </a:solidFill>
              <a:latin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5751195" y="1602740"/>
            <a:ext cx="2661285" cy="8699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1200">
                <a:solidFill>
                  <a:schemeClr val="tx1"/>
                </a:solidFill>
                <a:latin typeface="+mn-ea"/>
                <a:sym typeface="+mn-ea"/>
              </a:rPr>
              <a:t>1.</a:t>
            </a:r>
            <a:r>
              <a:rPr lang="zh-CN" altLang="en-US" sz="1200">
                <a:solidFill>
                  <a:schemeClr val="tx1"/>
                </a:solidFill>
                <a:latin typeface="+mn-ea"/>
                <a:sym typeface="+mn-ea"/>
              </a:rPr>
              <a:t>实习报告、鉴定表批阅；</a:t>
            </a:r>
            <a:endParaRPr lang="zh-CN" altLang="en-US" sz="1200">
              <a:solidFill>
                <a:schemeClr val="tx1"/>
              </a:solidFill>
              <a:latin typeface="+mn-ea"/>
              <a:sym typeface="+mn-ea"/>
            </a:endParaRPr>
          </a:p>
          <a:p>
            <a:pPr algn="l"/>
            <a:r>
              <a:rPr lang="en-US" altLang="zh-CN" sz="1200">
                <a:solidFill>
                  <a:schemeClr val="tx1"/>
                </a:solidFill>
                <a:latin typeface="+mn-ea"/>
                <a:sym typeface="+mn-ea"/>
              </a:rPr>
              <a:t>2.</a:t>
            </a:r>
            <a:r>
              <a:rPr lang="zh-CN" altLang="en-US" sz="1200">
                <a:solidFill>
                  <a:schemeClr val="tx1"/>
                </a:solidFill>
                <a:latin typeface="+mn-ea"/>
                <a:sym typeface="+mn-ea"/>
              </a:rPr>
              <a:t>查看统计报表；</a:t>
            </a:r>
            <a:endParaRPr lang="zh-CN" altLang="en-US" sz="1200">
              <a:solidFill>
                <a:schemeClr val="tx1"/>
              </a:solidFill>
              <a:latin typeface="+mn-ea"/>
              <a:sym typeface="+mn-ea"/>
            </a:endParaRPr>
          </a:p>
          <a:p>
            <a:pPr algn="l"/>
            <a:r>
              <a:rPr lang="en-US" altLang="zh-CN" sz="1200">
                <a:solidFill>
                  <a:schemeClr val="tx1"/>
                </a:solidFill>
                <a:latin typeface="+mn-ea"/>
                <a:ea typeface="Calibri" panose="020F0502020204030204" pitchFamily="34" charset="0"/>
                <a:sym typeface="+mn-ea"/>
              </a:rPr>
              <a:t>3.</a:t>
            </a:r>
            <a:r>
              <a:rPr lang="zh-CN" altLang="en-US" sz="1200">
                <a:solidFill>
                  <a:schemeClr val="tx1"/>
                </a:solidFill>
                <a:latin typeface="+mn-ea"/>
                <a:ea typeface="Calibri" panose="020F0502020204030204" pitchFamily="34" charset="0"/>
                <a:sym typeface="+mn-ea"/>
              </a:rPr>
              <a:t>导出</a:t>
            </a:r>
            <a:r>
              <a:rPr lang="zh-CN" altLang="en-US" sz="1200">
                <a:solidFill>
                  <a:schemeClr val="tx1"/>
                </a:solidFill>
                <a:latin typeface="+mn-ea"/>
                <a:sym typeface="+mn-ea"/>
              </a:rPr>
              <a:t>实习资料；</a:t>
            </a:r>
            <a:br>
              <a:rPr lang="zh-CN" altLang="en-US" sz="1200">
                <a:solidFill>
                  <a:schemeClr val="tx1"/>
                </a:solidFill>
                <a:latin typeface="+mn-ea"/>
                <a:sym typeface="+mn-ea"/>
              </a:rPr>
            </a:br>
            <a:r>
              <a:rPr lang="en-US" altLang="zh-CN" sz="1200">
                <a:solidFill>
                  <a:schemeClr val="tx1"/>
                </a:solidFill>
                <a:latin typeface="+mn-ea"/>
                <a:sym typeface="+mn-ea"/>
              </a:rPr>
              <a:t>4</a:t>
            </a:r>
            <a:r>
              <a:rPr lang="en-US" altLang="zh-CN" sz="1200">
                <a:solidFill>
                  <a:schemeClr val="tx1"/>
                </a:solidFill>
                <a:latin typeface="+mn-ea"/>
                <a:ea typeface="Calibri" panose="020F0502020204030204" pitchFamily="34" charset="0"/>
                <a:sym typeface="+mn-ea"/>
              </a:rPr>
              <a:t>.</a:t>
            </a:r>
            <a:r>
              <a:rPr lang="zh-CN" altLang="en-US" sz="1200">
                <a:solidFill>
                  <a:schemeClr val="tx1"/>
                </a:solidFill>
                <a:latin typeface="+mn-ea"/>
                <a:sym typeface="+mn-ea"/>
              </a:rPr>
              <a:t>查看实习数据鉴控、质量分析数据；</a:t>
            </a:r>
            <a:endParaRPr lang="zh-CN" altLang="en-US" sz="1200">
              <a:solidFill>
                <a:schemeClr val="tx1"/>
              </a:solidFill>
              <a:latin typeface="+mn-ea"/>
              <a:sym typeface="+mn-ea"/>
            </a:endParaRPr>
          </a:p>
        </p:txBody>
      </p:sp>
      <p:sp>
        <p:nvSpPr>
          <p:cNvPr id="8" name="右箭头 7"/>
          <p:cNvSpPr/>
          <p:nvPr>
            <p:custDataLst>
              <p:tags r:id="rId4"/>
            </p:custDataLst>
          </p:nvPr>
        </p:nvSpPr>
        <p:spPr>
          <a:xfrm>
            <a:off x="2987675" y="1995805"/>
            <a:ext cx="215900" cy="7556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右箭头 8"/>
          <p:cNvSpPr/>
          <p:nvPr>
            <p:custDataLst>
              <p:tags r:id="rId5"/>
            </p:custDataLst>
          </p:nvPr>
        </p:nvSpPr>
        <p:spPr>
          <a:xfrm>
            <a:off x="5219700" y="1995805"/>
            <a:ext cx="215900" cy="7556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同侧圆角矩形 11"/>
          <p:cNvSpPr/>
          <p:nvPr>
            <p:custDataLst>
              <p:tags r:id="rId6"/>
            </p:custDataLst>
          </p:nvPr>
        </p:nvSpPr>
        <p:spPr>
          <a:xfrm>
            <a:off x="3425825" y="1247140"/>
            <a:ext cx="735330" cy="365760"/>
          </a:xfrm>
          <a:prstGeom prst="round2SameRect">
            <a:avLst/>
          </a:prstGeom>
          <a:solidFill>
            <a:schemeClr val="accent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000"/>
              <a:t>实习中</a:t>
            </a:r>
            <a:endParaRPr lang="en-US" altLang="zh-CN" sz="1000"/>
          </a:p>
        </p:txBody>
      </p:sp>
      <p:sp>
        <p:nvSpPr>
          <p:cNvPr id="13" name="同侧圆角矩形 12"/>
          <p:cNvSpPr/>
          <p:nvPr>
            <p:custDataLst>
              <p:tags r:id="rId7"/>
            </p:custDataLst>
          </p:nvPr>
        </p:nvSpPr>
        <p:spPr>
          <a:xfrm>
            <a:off x="5751195" y="1228725"/>
            <a:ext cx="686435" cy="374015"/>
          </a:xfrm>
          <a:prstGeom prst="round2Same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000"/>
              <a:t>实习后</a:t>
            </a:r>
            <a:endParaRPr lang="zh-CN" altLang="en-US" sz="1000"/>
          </a:p>
        </p:txBody>
      </p:sp>
      <p:sp>
        <p:nvSpPr>
          <p:cNvPr id="2" name="同侧圆角矩形 1"/>
          <p:cNvSpPr/>
          <p:nvPr>
            <p:custDataLst>
              <p:tags r:id="rId8"/>
            </p:custDataLst>
          </p:nvPr>
        </p:nvSpPr>
        <p:spPr>
          <a:xfrm>
            <a:off x="1123315" y="1247140"/>
            <a:ext cx="735330" cy="365760"/>
          </a:xfrm>
          <a:prstGeom prst="round2SameRect">
            <a:avLst/>
          </a:prstGeom>
          <a:solidFill>
            <a:schemeClr val="accent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000"/>
              <a:t>实习前</a:t>
            </a:r>
            <a:endParaRPr lang="en-US" altLang="zh-CN" sz="100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6.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过程管理</a:t>
            </a: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-</a:t>
            </a:r>
            <a:r>
              <a:rPr lang="zh-CN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周日志批阅</a:t>
            </a:r>
            <a:endParaRPr lang="zh-CN" altLang="zh-CN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995" y="267970"/>
            <a:ext cx="7620635" cy="150558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从过程管理，周日志批阅；</a:t>
            </a: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选择需要批阅的内容，如日志、周志、月志；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默认展示待批阅，查看学生提交的周日志；也可查看已通过、已退回、无需批阅或全部状态的学生明细；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去批阅，可查看周日志详情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，选择通过或退回修改，学生修改可重新提交；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可选择对应的学生也可全选；导出全部周志内容，或导出提交明细统统计表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lang="zh-CN" altLang="en-US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lang="zh-CN" altLang="en-US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0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endParaRPr kumimoji="0" lang="zh-CN" altLang="en-US" sz="14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8840" y="1288415"/>
            <a:ext cx="4956810" cy="496570"/>
          </a:xfrm>
          <a:prstGeom prst="rect">
            <a:avLst/>
          </a:prstGeom>
        </p:spPr>
        <p:txBody>
          <a:bodyPr/>
          <a:p/>
        </p:txBody>
      </p:sp>
      <p:sp>
        <p:nvSpPr>
          <p:cNvPr id="6" name="文本框 5"/>
          <p:cNvSpPr txBox="1"/>
          <p:nvPr/>
        </p:nvSpPr>
        <p:spPr>
          <a:xfrm>
            <a:off x="878840" y="5428615"/>
            <a:ext cx="4956810" cy="496570"/>
          </a:xfrm>
          <a:prstGeom prst="rect">
            <a:avLst/>
          </a:prstGeom>
        </p:spPr>
        <p:txBody>
          <a:bodyPr/>
          <a:p/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772920"/>
            <a:ext cx="8367395" cy="322643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7.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过程管理</a:t>
            </a: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-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实习报告批阅</a:t>
            </a:r>
            <a:endParaRPr lang="zh-CN" altLang="en-US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pic>
        <p:nvPicPr>
          <p:cNvPr id="6145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5138" y="2316163"/>
            <a:ext cx="19050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-2445385" y="-3306445"/>
            <a:ext cx="3546475" cy="347980"/>
          </a:xfrm>
          <a:prstGeom prst="rect">
            <a:avLst/>
          </a:prstGeom>
        </p:spPr>
        <p:txBody>
          <a:bodyPr/>
          <a:p/>
        </p:txBody>
      </p:sp>
      <p:sp>
        <p:nvSpPr>
          <p:cNvPr id="17" name="文本框 16"/>
          <p:cNvSpPr txBox="1"/>
          <p:nvPr/>
        </p:nvSpPr>
        <p:spPr>
          <a:xfrm>
            <a:off x="-2445385" y="5262880"/>
            <a:ext cx="3546475" cy="347980"/>
          </a:xfrm>
          <a:prstGeom prst="rect">
            <a:avLst/>
          </a:prstGeom>
        </p:spPr>
        <p:txBody>
          <a:bodyPr/>
          <a:p/>
        </p:txBody>
      </p:sp>
      <p:sp>
        <p:nvSpPr>
          <p:cNvPr id="20" name="文本框 19"/>
          <p:cNvSpPr txBox="1"/>
          <p:nvPr/>
        </p:nvSpPr>
        <p:spPr>
          <a:xfrm>
            <a:off x="3131820" y="5198745"/>
            <a:ext cx="3052445" cy="360680"/>
          </a:xfrm>
          <a:prstGeom prst="rect">
            <a:avLst/>
          </a:prstGeom>
        </p:spPr>
        <p:txBody>
          <a:bodyPr/>
          <a:p/>
        </p:txBody>
      </p:sp>
      <p:sp>
        <p:nvSpPr>
          <p:cNvPr id="21" name="文本框 20"/>
          <p:cNvSpPr txBox="1"/>
          <p:nvPr/>
        </p:nvSpPr>
        <p:spPr>
          <a:xfrm>
            <a:off x="-49530" y="-2472055"/>
            <a:ext cx="3641090" cy="486410"/>
          </a:xfrm>
          <a:prstGeom prst="rect">
            <a:avLst/>
          </a:prstGeom>
        </p:spPr>
        <p:txBody>
          <a:bodyPr/>
          <a:p/>
        </p:txBody>
      </p:sp>
      <p:sp>
        <p:nvSpPr>
          <p:cNvPr id="23" name="文本框 22"/>
          <p:cNvSpPr txBox="1"/>
          <p:nvPr/>
        </p:nvSpPr>
        <p:spPr>
          <a:xfrm>
            <a:off x="-49530" y="3239770"/>
            <a:ext cx="3641090" cy="486410"/>
          </a:xfrm>
          <a:prstGeom prst="rect">
            <a:avLst/>
          </a:prstGeom>
        </p:spPr>
        <p:txBody>
          <a:bodyPr/>
          <a:p/>
        </p:txBody>
      </p:sp>
      <p:sp>
        <p:nvSpPr>
          <p:cNvPr id="6" name="文本框 5"/>
          <p:cNvSpPr txBox="1"/>
          <p:nvPr/>
        </p:nvSpPr>
        <p:spPr>
          <a:xfrm>
            <a:off x="528955" y="342900"/>
            <a:ext cx="8085455" cy="164465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从过程管理，报告批阅；</a:t>
            </a: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默认展示待批阅，查看学生提交的报告；也可查看已通过、已退回、无需批阅或全部状态的学生明细；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去批阅，可查看报告详情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，选择通过或退回修改，退回后的报告学生修改可重新提交；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可选择对应的学生，也可全选；导出全部周志内容，或导出提交明细统统计表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ea"/>
              <a:defRPr/>
            </a:pP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lang="zh-CN" altLang="en-US" sz="10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0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endParaRPr kumimoji="0" lang="zh-CN" altLang="en-US" sz="14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1690" y="5547360"/>
            <a:ext cx="4955540" cy="511810"/>
          </a:xfrm>
          <a:prstGeom prst="rect">
            <a:avLst/>
          </a:prstGeom>
        </p:spPr>
        <p:txBody>
          <a:bodyPr/>
          <a:p/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564005"/>
            <a:ext cx="8327390" cy="349059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标题 1"/>
          <p:cNvSpPr>
            <a:spLocks noGrp="1"/>
          </p:cNvSpPr>
          <p:nvPr>
            <p:ph type="ctrTitle"/>
          </p:nvPr>
        </p:nvSpPr>
        <p:spPr>
          <a:xfrm>
            <a:off x="258763" y="-92710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8.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实习成绩鉴定</a:t>
            </a:r>
            <a:endParaRPr lang="zh-CN" altLang="en-US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4211955" y="-4345305"/>
            <a:ext cx="2752725" cy="304800"/>
          </a:xfrm>
          <a:prstGeom prst="rect">
            <a:avLst/>
          </a:prstGeom>
        </p:spPr>
        <p:txBody>
          <a:bodyPr/>
          <a:p/>
        </p:txBody>
      </p:sp>
      <p:sp>
        <p:nvSpPr>
          <p:cNvPr id="9" name="文本框 8"/>
          <p:cNvSpPr txBox="1"/>
          <p:nvPr/>
        </p:nvSpPr>
        <p:spPr>
          <a:xfrm>
            <a:off x="-4211955" y="4271645"/>
            <a:ext cx="2752725" cy="304800"/>
          </a:xfrm>
          <a:prstGeom prst="rect">
            <a:avLst/>
          </a:prstGeom>
        </p:spPr>
        <p:txBody>
          <a:bodyPr/>
          <a:p/>
        </p:txBody>
      </p:sp>
      <p:sp>
        <p:nvSpPr>
          <p:cNvPr id="10" name="文本框 9"/>
          <p:cNvSpPr txBox="1"/>
          <p:nvPr/>
        </p:nvSpPr>
        <p:spPr>
          <a:xfrm>
            <a:off x="2915920" y="1082040"/>
            <a:ext cx="3130550" cy="281305"/>
          </a:xfrm>
          <a:prstGeom prst="rect">
            <a:avLst/>
          </a:prstGeom>
        </p:spPr>
        <p:txBody>
          <a:bodyPr/>
          <a:p/>
        </p:txBody>
      </p:sp>
      <p:sp>
        <p:nvSpPr>
          <p:cNvPr id="14" name="文本框 13"/>
          <p:cNvSpPr txBox="1"/>
          <p:nvPr/>
        </p:nvSpPr>
        <p:spPr>
          <a:xfrm>
            <a:off x="2915920" y="4403090"/>
            <a:ext cx="3130550" cy="281305"/>
          </a:xfrm>
          <a:prstGeom prst="rect">
            <a:avLst/>
          </a:prstGeom>
        </p:spPr>
        <p:txBody>
          <a:bodyPr/>
          <a:p/>
        </p:txBody>
      </p:sp>
      <p:sp>
        <p:nvSpPr>
          <p:cNvPr id="5" name="文本框 4"/>
          <p:cNvSpPr txBox="1"/>
          <p:nvPr/>
        </p:nvSpPr>
        <p:spPr>
          <a:xfrm>
            <a:off x="643255" y="-356235"/>
            <a:ext cx="3830320" cy="514985"/>
          </a:xfrm>
          <a:prstGeom prst="rect">
            <a:avLst/>
          </a:prstGeom>
        </p:spPr>
        <p:txBody>
          <a:bodyPr/>
          <a:p/>
        </p:txBody>
      </p:sp>
      <p:sp>
        <p:nvSpPr>
          <p:cNvPr id="8" name="文本框 7"/>
          <p:cNvSpPr txBox="1"/>
          <p:nvPr/>
        </p:nvSpPr>
        <p:spPr>
          <a:xfrm>
            <a:off x="643255" y="4260215"/>
            <a:ext cx="3830320" cy="514985"/>
          </a:xfrm>
          <a:prstGeom prst="rect">
            <a:avLst/>
          </a:prstGeom>
        </p:spPr>
        <p:txBody>
          <a:bodyPr/>
          <a:p/>
        </p:txBody>
      </p:sp>
      <p:sp>
        <p:nvSpPr>
          <p:cNvPr id="11" name="文本框 10"/>
          <p:cNvSpPr txBox="1"/>
          <p:nvPr/>
        </p:nvSpPr>
        <p:spPr>
          <a:xfrm>
            <a:off x="539750" y="158750"/>
            <a:ext cx="8688070" cy="160337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从过程管理，实习成绩鉴定；</a:t>
            </a:r>
            <a:endParaRPr kumimoji="0" lang="zh-CN" altLang="en-US" sz="1200" b="0" kern="1200" cap="none" spc="0" normalizeH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默认展示待指导老师鉴定；也可查看未完成全部鉴定、已完成全部鉴定、退回修改及全部学生明细；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开始鉴定，</a:t>
            </a:r>
            <a:r>
              <a:rPr 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查看鉴定内容；</a:t>
            </a:r>
            <a:endParaRPr lang="zh-CN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可下载成绩鉴定表；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可批量导出鉴定表，如需要导入成绩可批量导入评分；</a:t>
            </a:r>
            <a:endParaRPr kumimoji="0" lang="zh-CN" altLang="en-US" sz="10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endParaRPr kumimoji="0" lang="zh-CN" altLang="en-US" sz="14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895" y="1645920"/>
            <a:ext cx="6992620" cy="344995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3.4 查看统计报表</a:t>
            </a: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点击左侧导航栏“统计报表”按钮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点击功能菜单中对应的报表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通过“院系/专业/班级”、“学年/学期”等筛选需要的数据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点击“自定义表格”按钮，可以选择表格显示的维度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5.  点击“批量导出”按钮，导出筛选的数据，跳转到下载中心进行下载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温馨提示：到下载中心下载时，如果表格较大，报表下载状态会显示“报表生成中”，请等待片刻即可。如长时间还是显示“报表生成中”，可按键盘“F5”键，刷新网页。</a:t>
            </a:r>
            <a:endParaRPr lang="zh-CN" altLang="en-US" sz="90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386080" y="123190"/>
            <a:ext cx="5461159" cy="393859"/>
          </a:xfrm>
        </p:spPr>
        <p:txBody>
          <a:bodyPr anchor="b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500" b="1" kern="1200">
                <a:solidFill>
                  <a:schemeClr val="tx1"/>
                </a:solidFill>
                <a:latin typeface="Microsoft YaHei Bold" charset="-122"/>
                <a:ea typeface="Microsoft YaHei Bold" charset="-122"/>
                <a:cs typeface="+mj-cs"/>
              </a:defRPr>
            </a:lvl1pPr>
          </a:lstStyle>
          <a:p>
            <a:r>
              <a:rPr lang="en-US" altLang="zh-CN">
                <a:sym typeface="+mn-ea"/>
              </a:rPr>
              <a:t>9.</a:t>
            </a:r>
            <a:r>
              <a:rPr lang="zh-CN" altLang="en-US">
                <a:sym typeface="+mn-ea"/>
              </a:rPr>
              <a:t>查看统计报表</a:t>
            </a:r>
            <a:endParaRPr lang="en-US" altLang="zh-CN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05" y="339725"/>
            <a:ext cx="7117715" cy="139509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点击数据中心，统计报表；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可选择对应实习不同阶段查看对应的统计报表</a:t>
            </a: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；</a:t>
            </a:r>
            <a:endParaRPr kumimoji="0" lang="en-US" altLang="zh-CN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可对需要导出的统计报表按自定义设置；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可导出表格；从下载中心下载报表，如数据较多建议可分批导出；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3673475" y="-2666365"/>
            <a:ext cx="2740025" cy="325120"/>
          </a:xfrm>
          <a:prstGeom prst="rect">
            <a:avLst/>
          </a:prstGeom>
        </p:spPr>
        <p:txBody>
          <a:bodyPr/>
          <a:p/>
        </p:txBody>
      </p:sp>
      <p:sp>
        <p:nvSpPr>
          <p:cNvPr id="7" name="文本框 6"/>
          <p:cNvSpPr txBox="1"/>
          <p:nvPr/>
        </p:nvSpPr>
        <p:spPr>
          <a:xfrm>
            <a:off x="-3673475" y="6722110"/>
            <a:ext cx="2740025" cy="325120"/>
          </a:xfrm>
          <a:prstGeom prst="rect">
            <a:avLst/>
          </a:prstGeom>
        </p:spPr>
        <p:txBody>
          <a:bodyPr/>
          <a:p/>
        </p:txBody>
      </p:sp>
      <p:sp>
        <p:nvSpPr>
          <p:cNvPr id="9" name="文本框 8"/>
          <p:cNvSpPr txBox="1"/>
          <p:nvPr/>
        </p:nvSpPr>
        <p:spPr>
          <a:xfrm>
            <a:off x="659765" y="789940"/>
            <a:ext cx="4449445" cy="389890"/>
          </a:xfrm>
          <a:prstGeom prst="rect">
            <a:avLst/>
          </a:prstGeom>
        </p:spPr>
        <p:txBody>
          <a:bodyPr/>
          <a:p/>
        </p:txBody>
      </p:sp>
      <p:sp>
        <p:nvSpPr>
          <p:cNvPr id="11" name="文本框 10"/>
          <p:cNvSpPr txBox="1"/>
          <p:nvPr/>
        </p:nvSpPr>
        <p:spPr>
          <a:xfrm>
            <a:off x="659765" y="6530340"/>
            <a:ext cx="4449445" cy="389890"/>
          </a:xfrm>
          <a:prstGeom prst="rect">
            <a:avLst/>
          </a:prstGeom>
        </p:spPr>
        <p:txBody>
          <a:bodyPr/>
          <a:p/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830" y="1788795"/>
            <a:ext cx="7677785" cy="3016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-20320"/>
            <a:ext cx="5461159" cy="393859"/>
          </a:xfrm>
        </p:spPr>
        <p:txBody>
          <a:bodyPr/>
          <a:p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3.4 查看统计报表</a:t>
            </a: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点击左侧导航栏“统计报表”按钮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点击功能菜单中对应的报表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通过“院系/专业/班级”、“学年/学期”等筛选需要的数据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点击“自定义表格”按钮，可以选择表格显示的维度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5.  点击“批量导出”按钮，导出筛选的数据，跳转到下载中心进行下载</a:t>
            </a: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b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zh-CN" altLang="en-US" sz="90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温馨提示：到下载中心下载时，如果表格较大，报表下载状态会显示“报表生成中”，请等待片刻即可。如长时间还是显示“报表生成中”，可按键盘“F5”键，刷新网页。</a:t>
            </a:r>
            <a:endParaRPr lang="zh-CN" altLang="en-US" sz="90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395605" y="-20320"/>
            <a:ext cx="5461159" cy="393859"/>
          </a:xfrm>
        </p:spPr>
        <p:txBody>
          <a:bodyPr anchor="b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500" b="1" kern="1200">
                <a:solidFill>
                  <a:schemeClr val="tx1"/>
                </a:solidFill>
                <a:latin typeface="Microsoft YaHei Bold" charset="-122"/>
                <a:ea typeface="Microsoft YaHei Bold" charset="-122"/>
                <a:cs typeface="+mj-cs"/>
              </a:defRPr>
            </a:lvl1pPr>
          </a:lstStyle>
          <a:p>
            <a:r>
              <a:rPr lang="en-US" altLang="zh-CN">
                <a:sym typeface="+mn-ea"/>
              </a:rPr>
              <a:t>10.</a:t>
            </a:r>
            <a:r>
              <a:rPr lang="zh-CN" altLang="zh-CN">
                <a:sym typeface="+mn-ea"/>
              </a:rPr>
              <a:t>导出实习资料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过程文档</a:t>
            </a:r>
            <a:endParaRPr lang="zh-CN" altLang="en-US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895" y="195580"/>
            <a:ext cx="6816725" cy="122555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kern="1200" cap="none" spc="0" normalizeH="0" baseline="0" noProof="0">
                <a:noFill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截图</a:t>
            </a:r>
            <a:endParaRPr kumimoji="0" lang="zh-CN" altLang="en-US" sz="2400" kern="1200" cap="none" spc="0" normalizeH="0" baseline="0" noProof="0">
              <a:noFill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点击数据中心，选择统计报表；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选择学生实习过程汇总，可按课程，班级等筛选需要导出的范围，全选</a:t>
            </a: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；</a:t>
            </a:r>
            <a:endParaRPr kumimoji="0" lang="en-US" altLang="zh-CN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选择需要下载的材料；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可批量下载实习资料，或单个下载全部资料；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从下载中心下载；</a:t>
            </a:r>
            <a:endParaRPr kumimoji="0" lang="zh-CN" altLang="en-US" sz="12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en-US" altLang="zh-CN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ea"/>
              <a:defRPr/>
            </a:pPr>
            <a:endParaRPr kumimoji="0" lang="zh-CN" altLang="en-US" sz="10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849755" y="-2298065"/>
            <a:ext cx="3655060" cy="418465"/>
          </a:xfrm>
          <a:prstGeom prst="rect">
            <a:avLst/>
          </a:prstGeom>
        </p:spPr>
        <p:txBody>
          <a:bodyPr/>
          <a:p/>
        </p:txBody>
      </p:sp>
      <p:sp>
        <p:nvSpPr>
          <p:cNvPr id="9" name="文本框 8"/>
          <p:cNvSpPr txBox="1"/>
          <p:nvPr/>
        </p:nvSpPr>
        <p:spPr>
          <a:xfrm>
            <a:off x="-1849755" y="7157085"/>
            <a:ext cx="3655060" cy="418465"/>
          </a:xfrm>
          <a:prstGeom prst="rect">
            <a:avLst/>
          </a:prstGeom>
        </p:spPr>
        <p:txBody>
          <a:bodyPr/>
          <a:p/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270" y="1638300"/>
            <a:ext cx="7662545" cy="3406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-10954" y="1255395"/>
            <a:ext cx="9154478" cy="2175034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28186" y="952976"/>
            <a:ext cx="7687628" cy="267938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lstStyle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14764" y="0"/>
            <a:ext cx="9158764" cy="515207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" name="Shape 26"/>
          <p:cNvSpPr/>
          <p:nvPr/>
        </p:nvSpPr>
        <p:spPr>
          <a:xfrm>
            <a:off x="3091339" y="1433036"/>
            <a:ext cx="2961323" cy="64516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dist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600" b="1" kern="0" dirty="0">
                <a:sym typeface="微软雅黑" panose="020B0503020204020204" pitchFamily="34" charset="-122"/>
              </a:rPr>
              <a:t>谢谢观看</a:t>
            </a:r>
            <a:endParaRPr lang="zh-CN" sz="3600" b="1" kern="0" dirty="0">
              <a:sym typeface="微软雅黑" panose="020B0503020204020204" pitchFamily="34" charset="-122"/>
            </a:endParaRPr>
          </a:p>
        </p:txBody>
      </p:sp>
      <p:sp>
        <p:nvSpPr>
          <p:cNvPr id="3" name="Shape 26"/>
          <p:cNvSpPr/>
          <p:nvPr/>
        </p:nvSpPr>
        <p:spPr>
          <a:xfrm>
            <a:off x="3173095" y="2355850"/>
            <a:ext cx="2696210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algn="l" fontAlgn="auto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客服电话：</a:t>
            </a:r>
            <a:r>
              <a:rPr lang="en-US" altLang="zh-CN" sz="1350">
                <a:sym typeface="+mn-ea"/>
              </a:rPr>
              <a:t>0579-82722068</a:t>
            </a:r>
            <a:endParaRPr lang="zh-CN" altLang="en-US" sz="1350" baseline="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72778" y="2167890"/>
            <a:ext cx="28670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010978" y="3966210"/>
            <a:ext cx="1122521" cy="359569"/>
            <a:chOff x="8365" y="9148"/>
            <a:chExt cx="2357" cy="755"/>
          </a:xfrm>
        </p:grpSpPr>
        <p:sp>
          <p:nvSpPr>
            <p:cNvPr id="6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2095" y="154305"/>
            <a:ext cx="5461000" cy="749935"/>
          </a:xfrm>
        </p:spPr>
        <p:txBody>
          <a:bodyPr/>
          <a:p>
            <a: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二、平台操作指南</a:t>
            </a: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微信小程序</a:t>
            </a:r>
            <a:b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b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1.</a:t>
            </a:r>
            <a:r>
              <a:rPr lang="zh-CN" altLang="en-US"/>
              <a:t>微信小程序</a:t>
            </a:r>
            <a:r>
              <a:rPr lang="en-US" altLang="zh-CN"/>
              <a:t>-</a:t>
            </a:r>
            <a:r>
              <a:rPr lang="zh-CN" altLang="en-US"/>
              <a:t>登录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1670" y="1059815"/>
            <a:ext cx="6350000" cy="8102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lnSpc>
                <a:spcPct val="130000"/>
              </a:lnSpc>
              <a:buClrTx/>
              <a:buSzTx/>
              <a:buFont typeface="+mj-ea"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微信扫描下方二维码关注校友邦教师端公众号，点击实践管理，工作台，进入登录界面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输入学校、账号、密码进行登录或使用验证码登录；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从在下方我的，设置里可以退出登录，切换账号或修改密码等；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3295" y="2308225"/>
            <a:ext cx="2211705" cy="2211705"/>
          </a:xfrm>
          <a:prstGeom prst="rect">
            <a:avLst/>
          </a:prstGeom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372225" y="339725"/>
            <a:ext cx="3363595" cy="400050"/>
          </a:xfrm>
          <a:prstGeom prst="rect">
            <a:avLst/>
          </a:prstGeom>
        </p:spPr>
        <p:txBody>
          <a:bodyPr/>
          <a:p/>
        </p:txBody>
      </p:sp>
      <p:sp>
        <p:nvSpPr>
          <p:cNvPr id="15" name="文本框 14"/>
          <p:cNvSpPr txBox="1"/>
          <p:nvPr/>
        </p:nvSpPr>
        <p:spPr>
          <a:xfrm>
            <a:off x="4336415" y="4705985"/>
            <a:ext cx="3363595" cy="400050"/>
          </a:xfrm>
          <a:prstGeom prst="rect">
            <a:avLst/>
          </a:prstGeom>
        </p:spPr>
        <p:txBody>
          <a:bodyPr/>
          <a:p>
            <a:r>
              <a:rPr lang="en-US"/>
              <a:t>=</a:t>
            </a:r>
            <a:endParaRPr lang="en-US"/>
          </a:p>
        </p:txBody>
      </p:sp>
      <p:sp>
        <p:nvSpPr>
          <p:cNvPr id="7" name="文本框 6"/>
          <p:cNvSpPr txBox="1"/>
          <p:nvPr/>
        </p:nvSpPr>
        <p:spPr>
          <a:xfrm>
            <a:off x="5518150" y="1524635"/>
            <a:ext cx="4857115" cy="518160"/>
          </a:xfrm>
          <a:prstGeom prst="rect">
            <a:avLst/>
          </a:prstGeom>
        </p:spPr>
        <p:txBody>
          <a:bodyPr/>
          <a:p/>
        </p:txBody>
      </p:sp>
      <p:pic>
        <p:nvPicPr>
          <p:cNvPr id="9" name="图片 8"/>
          <p:cNvPicPr/>
          <p:nvPr/>
        </p:nvPicPr>
        <p:blipFill>
          <a:blip r:embed="rId3"/>
        </p:blipFill>
        <p:spPr>
          <a:xfrm>
            <a:off x="5507990" y="2154555"/>
            <a:ext cx="2971165" cy="23653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18150" y="4950460"/>
            <a:ext cx="4857115" cy="518160"/>
          </a:xfrm>
          <a:prstGeom prst="rect">
            <a:avLst/>
          </a:prstGeom>
        </p:spPr>
        <p:txBody>
          <a:bodyPr/>
          <a:p/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5000" y="2284095"/>
            <a:ext cx="2216785" cy="21386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5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6061075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</a:rPr>
              <a:t>2.</a:t>
            </a:r>
            <a:r>
              <a:rPr lang="zh-CN" altLang="zh-CN" kern="1200">
                <a:latin typeface="Microsoft YaHei Bold" charset="-122"/>
                <a:ea typeface="Microsoft YaHei Bold" charset="-122"/>
                <a:cs typeface="+mj-cs"/>
              </a:rPr>
              <a:t>查看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我的实习生</a:t>
            </a:r>
            <a:endParaRPr lang="zh-CN" altLang="en-US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360" y="483235"/>
            <a:ext cx="7443470" cy="12903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点击左下方，工作台；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从我的实习生，查看自己指导的学生明细及实习状态；</a:t>
            </a: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重点查看未参与，未激活学生，跟进实习进度；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可通过电话、小程序消息与实习生联系；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可一键提醒学生报名参与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1332230" y="1564005"/>
            <a:ext cx="5570855" cy="349186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49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</a:rPr>
              <a:t>3.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报名审核（含岗位修改）</a:t>
            </a:r>
            <a:endParaRPr lang="en-US" altLang="zh-CN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88066" name="文本框 3"/>
          <p:cNvSpPr txBox="1"/>
          <p:nvPr/>
        </p:nvSpPr>
        <p:spPr>
          <a:xfrm>
            <a:off x="755650" y="483235"/>
            <a:ext cx="2133600" cy="1035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endParaRPr lang="zh-CN" altLang="en-US" sz="14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360" y="483235"/>
            <a:ext cx="7880985" cy="1091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000" b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从左下角工作台，过程管理；</a:t>
            </a:r>
            <a:endParaRPr lang="zh-CN" altLang="en-US" sz="1000" b="0">
              <a:solidFill>
                <a:srgbClr val="00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000" b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选择报名审核，可查看提交报名人数，待审核人数（含岗位修改）；</a:t>
            </a:r>
            <a:endParaRPr lang="zh-CN" altLang="en-US" sz="1000" b="0">
              <a:solidFill>
                <a:srgbClr val="00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000" b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默认展示待审核，查看学生提交的报名；</a:t>
            </a:r>
            <a:r>
              <a:rPr lang="zh-CN" altLang="en-US" sz="1000" b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也可查看已通过、已拒绝、已通过或全部提交的学生明细；</a:t>
            </a:r>
            <a:r>
              <a:rPr lang="en-US" altLang="zh-CN" sz="1000" b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endParaRPr kumimoji="0" lang="zh-CN" altLang="en-US" sz="1000" b="0" baseline="0" noProof="1">
              <a:solidFill>
                <a:srgbClr val="00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000" b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可查看报名内容</a:t>
            </a:r>
            <a:r>
              <a:rPr kumimoji="0" lang="en-US" altLang="zh-CN" sz="1000" b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kumimoji="0" lang="zh-CN" altLang="en-US" sz="1000" b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（若学校要求里有安全责任书，也在此审核，选择通过或拒绝，拒绝后学生可重新提交；也可查看已拒绝、已通过或未报名的学生明细）；</a:t>
            </a:r>
            <a:r>
              <a:rPr kumimoji="0" lang="en-US" altLang="zh-CN" sz="1000" b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endParaRPr kumimoji="0" lang="en-US" altLang="zh-CN" sz="1000" b="0" baseline="0" noProof="1">
              <a:solidFill>
                <a:srgbClr val="00000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584325"/>
            <a:ext cx="7381875" cy="337121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80898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</a:rPr>
              <a:t>4.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</a:rPr>
              <a:t>查看签到</a:t>
            </a:r>
            <a:endParaRPr lang="zh-CN" altLang="en-US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360" y="555625"/>
            <a:ext cx="6637020" cy="74295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点击过程管理，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选择学生签到，可查看学生签到率和外勤率；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可按日期查看已签到、外勤、未签到、未激活明细，重点关注未签到；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点击补签申请，可查看学生提交的补签申请，根据要求是否审核通过；</a:t>
            </a:r>
            <a:r>
              <a:rPr kumimoji="0" lang="en-US" altLang="zh-CN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endParaRPr kumimoji="0" lang="en-US" altLang="zh-CN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点击签到统计，可按计划或按项目查看学生的签到天数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915" y="5638165"/>
            <a:ext cx="4714875" cy="523875"/>
          </a:xfrm>
          <a:prstGeom prst="rect">
            <a:avLst/>
          </a:prstGeom>
        </p:spPr>
        <p:txBody>
          <a:bodyPr/>
          <a:p/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5730" y="1530985"/>
            <a:ext cx="4982845" cy="30505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40" y="1564005"/>
            <a:ext cx="1635760" cy="330962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1" name="标题 1"/>
          <p:cNvSpPr>
            <a:spLocks noGrp="1"/>
          </p:cNvSpPr>
          <p:nvPr>
            <p:ph type="ctrTitle"/>
          </p:nvPr>
        </p:nvSpPr>
        <p:spPr>
          <a:xfrm>
            <a:off x="259080" y="73025"/>
            <a:ext cx="63246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5.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三方协议（如涉及家长知情同意书、安全责任书等审核步骤相同）</a:t>
            </a:r>
            <a:endParaRPr lang="zh-CN" altLang="en-US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360" y="555625"/>
            <a:ext cx="7650480" cy="74295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从左下角工作台，过程管理，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选择三方协议，可查看已提交三方协议人次，待审核人次；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默认展示待审核，查看待审核学生提交的三方协议；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也可查看已通过、已退回或无需批阅的三方协议；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可预览学生三方协议内容；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选择批阅通过或退回修改，退回修改的学生可重新提交；</a:t>
            </a:r>
            <a:endParaRPr kumimoji="0" lang="en-US" altLang="zh-CN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405" y="1748155"/>
            <a:ext cx="6773545" cy="323088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3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</a:rPr>
              <a:t>6.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周日志批阅</a:t>
            </a:r>
            <a:endParaRPr lang="zh-CN" altLang="en-US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360" y="411480"/>
            <a:ext cx="7914640" cy="8102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从左下角工作台，过程管理，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选择周日志批阅，可查看已提交周日志篇数，待批阅篇数；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默认展示待批阅，查看待批阅学生提交的周日志；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也可查看已批阅、已退回或无需批阅的周日志明细；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选择批阅通过或退回修改，批阅通过后可根据要求设置进行评分评语，退回修改的学生可重新修改后提交；</a:t>
            </a:r>
            <a:endParaRPr kumimoji="0" lang="en-US" altLang="zh-CN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405" y="1433830"/>
            <a:ext cx="6498590" cy="356616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</a:rPr>
              <a:t>7.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实习报告批阅</a:t>
            </a:r>
            <a:endParaRPr lang="zh-CN" altLang="en-US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860" y="1577975"/>
            <a:ext cx="7948295" cy="3557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7360" y="483235"/>
            <a:ext cx="7813675" cy="10502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从左下角工作台，过程管理，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选择实习报告，可查看已提交报告篇数，待批阅篇数；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默认展示待批阅，查看待批阅学生提交的报告；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也可查看已批阅、已退回或无需批阅的报告；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可预览学生报告内容；</a:t>
            </a:r>
            <a:endParaRPr kumimoji="0" lang="zh-CN" altLang="en-US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选择批阅通过或退回修改，批阅通过后可根据要求设置进行评分评语，退回修改的学生可重新修改后提交；</a:t>
            </a:r>
            <a:endParaRPr kumimoji="0" lang="en-US" altLang="zh-CN" sz="12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DIAGRAM_VIRTUALLY_FRAME" val="{&quot;height&quot;:102.45,&quot;left&quot;:29.2,&quot;top&quot;:92.85,&quot;width&quot;:633.2}"/>
</p:tagLst>
</file>

<file path=ppt/tags/tag78.xml><?xml version="1.0" encoding="utf-8"?>
<p:tagLst xmlns:p="http://schemas.openxmlformats.org/presentationml/2006/main">
  <p:tag name="KSO_WM_DIAGRAM_VIRTUALLY_FRAME" val="{&quot;height&quot;:102.45,&quot;left&quot;:29.2,&quot;top&quot;:92.85,&quot;width&quot;:633.2}"/>
</p:tagLst>
</file>

<file path=ppt/tags/tag79.xml><?xml version="1.0" encoding="utf-8"?>
<p:tagLst xmlns:p="http://schemas.openxmlformats.org/presentationml/2006/main">
  <p:tag name="KSO_WM_DIAGRAM_VIRTUALLY_FRAME" val="{&quot;height&quot;:102.45,&quot;left&quot;:29.2,&quot;top&quot;:92.85,&quot;width&quot;:633.2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102.45,&quot;left&quot;:29.2,&quot;top&quot;:92.85,&quot;width&quot;:633.2}"/>
</p:tagLst>
</file>

<file path=ppt/tags/tag81.xml><?xml version="1.0" encoding="utf-8"?>
<p:tagLst xmlns:p="http://schemas.openxmlformats.org/presentationml/2006/main">
  <p:tag name="KSO_WM_DIAGRAM_VIRTUALLY_FRAME" val="{&quot;height&quot;:102.45,&quot;left&quot;:29.2,&quot;top&quot;:92.85,&quot;width&quot;:633.2}"/>
</p:tagLst>
</file>

<file path=ppt/tags/tag82.xml><?xml version="1.0" encoding="utf-8"?>
<p:tagLst xmlns:p="http://schemas.openxmlformats.org/presentationml/2006/main">
  <p:tag name="KSO_WM_DIAGRAM_VIRTUALLY_FRAME" val="{&quot;height&quot;:102.45,&quot;left&quot;:29.2,&quot;top&quot;:92.85,&quot;width&quot;:633.2}"/>
</p:tagLst>
</file>

<file path=ppt/tags/tag83.xml><?xml version="1.0" encoding="utf-8"?>
<p:tagLst xmlns:p="http://schemas.openxmlformats.org/presentationml/2006/main">
  <p:tag name="KSO_WM_DIAGRAM_VIRTUALLY_FRAME" val="{&quot;height&quot;:102.45,&quot;left&quot;:29.2,&quot;top&quot;:92.85,&quot;width&quot;:633.2}"/>
</p:tagLst>
</file>

<file path=ppt/tags/tag84.xml><?xml version="1.0" encoding="utf-8"?>
<p:tagLst xmlns:p="http://schemas.openxmlformats.org/presentationml/2006/main">
  <p:tag name="KSO_WM_DIAGRAM_VIRTUALLY_FRAME" val="{&quot;height&quot;:102.45,&quot;left&quot;:29.2,&quot;top&quot;:92.85,&quot;width&quot;:633.2}"/>
</p:tagLst>
</file>

<file path=ppt/tags/tag85.xml><?xml version="1.0" encoding="utf-8"?>
<p:tagLst xmlns:p="http://schemas.openxmlformats.org/presentationml/2006/main">
  <p:tag name="KSO_WM_UNIT_PLACING_PICTURE_USER_VIEWPORT" val="{&quot;height&quot;:3870,&quot;width&quot;:3870}"/>
</p:tagLst>
</file>

<file path=ppt/tags/tag86.xml><?xml version="1.0" encoding="utf-8"?>
<p:tagLst xmlns:p="http://schemas.openxmlformats.org/presentationml/2006/main">
  <p:tag name="RESOURCE_RECORD_KEY" val="{&quot;13&quot;:[4646982]}"/>
</p:tagLst>
</file>

<file path=ppt/tags/tag87.xml><?xml version="1.0" encoding="utf-8"?>
<p:tagLst xmlns:p="http://schemas.openxmlformats.org/presentationml/2006/main">
  <p:tag name="KSO_WPP_MARK_KEY" val="ebd2e024-c2a8-41de-9405-9a02e9818879"/>
  <p:tag name="COMMONDATA" val="eyJoZGlkIjoiN2JiMTI1N2Y5ZDk2MTViYzdjMDFjMjIwNmNhY2VlY2QifQ=="/>
  <p:tag name="commondata" val="eyJoZGlkIjoiYTMzZGJlYjk1YTk3NmFiNDY3NWU3ZDZmZWQyNDhlOWQ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3075</Words>
  <Application>WPS 演示</Application>
  <PresentationFormat>全屏显示(16:9)</PresentationFormat>
  <Paragraphs>229</Paragraphs>
  <Slides>25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微软雅黑</vt:lpstr>
      <vt:lpstr>Wingdings</vt:lpstr>
      <vt:lpstr>Microsoft YaHei Bold</vt:lpstr>
      <vt:lpstr>Microsoft YaHei Regular</vt:lpstr>
      <vt:lpstr>Arial Unicode MS</vt:lpstr>
      <vt:lpstr>Office 主题</vt:lpstr>
      <vt:lpstr>1_自定义设计方案</vt:lpstr>
      <vt:lpstr>4_自定义设计方案</vt:lpstr>
      <vt:lpstr>2_自定义设计方案</vt:lpstr>
      <vt:lpstr>自定义设计方案</vt:lpstr>
      <vt:lpstr>3_自定义设计方案</vt:lpstr>
      <vt:lpstr>PowerPoint 演示文稿</vt:lpstr>
      <vt:lpstr>PowerPoint 演示文稿</vt:lpstr>
      <vt:lpstr>二、平台操作指南-微信小程序         1.微信小程序-登录</vt:lpstr>
      <vt:lpstr>2.查看我的实习生</vt:lpstr>
      <vt:lpstr>3.报名审核（含岗位修改）</vt:lpstr>
      <vt:lpstr>4.查看签到</vt:lpstr>
      <vt:lpstr>5.三方协议（如涉及家长知情同意书、安全责任书等审核步骤相同）</vt:lpstr>
      <vt:lpstr>6.周日志批阅</vt:lpstr>
      <vt:lpstr>7.实习报告批阅</vt:lpstr>
      <vt:lpstr>10.电子签名</vt:lpstr>
      <vt:lpstr>11. 消息</vt:lpstr>
      <vt:lpstr>13. 推荐平台实习资源</vt:lpstr>
      <vt:lpstr>14. 我的-客服与反馈</vt:lpstr>
      <vt:lpstr>     三、平台操作指南-电脑网页端  1.电脑网页端-登录 </vt:lpstr>
      <vt:lpstr> 2.工作台</vt:lpstr>
      <vt:lpstr> 3.报名审核（含岗位修改）</vt:lpstr>
      <vt:lpstr>4.签到</vt:lpstr>
      <vt:lpstr>4.签到</vt:lpstr>
      <vt:lpstr>5.三方协议（如涉及家长知情同意书、安全责任书等审核步骤相同）</vt:lpstr>
      <vt:lpstr>6.过程管理-周日志批阅</vt:lpstr>
      <vt:lpstr>7.过程管理-实习报告批阅</vt:lpstr>
      <vt:lpstr>8.实习成绩鉴定</vt:lpstr>
      <vt:lpstr>3.4 查看统计报表点击左侧导航栏“统计报表”按钮 点击功能菜单中对应的报表 通过“院系/专业/班级”、“学年/学期”等筛选需要的数据 点击“自定义表格”按钮，可以选择表格显示的维度 5.  点击“批量导出”按钮，导出筛选的数据，跳转到下载中心进行下载  温馨提示：到下载中心下载时，如果表格较大，报表下载状态会显示“报表生成中”，请等待片刻即可。如长时间还是显示“报表生成中”，可按键盘“F5”键，刷新网页。</vt:lpstr>
      <vt:lpstr>3.4 查看统计报表点击左侧导航栏“统计报表”按钮 点击功能菜单中对应的报表 通过“院系/专业/班级”、“学年/学期”等筛选需要的数据 点击“自定义表格”按钮，可以选择表格显示的维度 5.  点击“批量导出”按钮，导出筛选的数据，跳转到下载中心进行下载  温馨提示：到下载中心下载时，如果表格较大，报表下载状态会显示“报表生成中”，请等待片刻即可。如长时间还是显示“报表生成中”，可按键盘“F5”键，刷新网页。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AAAA---梦婷</cp:lastModifiedBy>
  <cp:revision>805</cp:revision>
  <dcterms:created xsi:type="dcterms:W3CDTF">2017-01-09T09:44:00Z</dcterms:created>
  <dcterms:modified xsi:type="dcterms:W3CDTF">2025-11-21T10:06:58Z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>5D8488F218AD4EA3810DC1486FE63678_13</vt:lpwstr>
  </property>
</Properties>
</file>